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sha288@gmail.com" initials="" lastIdx="1" clrIdx="0">
    <p:extLst/>
  </p:cmAuthor>
  <p:cmAuthor id="2" name="zhaosha288@gmail.com" initials=" [2]" lastIdx="1" clrIdx="1">
    <p:extLst/>
  </p:cmAuthor>
  <p:cmAuthor id="3" name="zhaosha288@gmail.com" initials=" [3]" lastIdx="1" clrIdx="2">
    <p:extLst/>
  </p:cmAuthor>
  <p:cmAuthor id="4" name="zhaosha288@gmail.com" initials="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6FF"/>
    <a:srgbClr val="FFD424"/>
    <a:srgbClr val="FF5050"/>
    <a:srgbClr val="A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056" autoAdjust="0"/>
    <p:restoredTop sz="94377" autoAdjust="0"/>
  </p:normalViewPr>
  <p:slideViewPr>
    <p:cSldViewPr>
      <p:cViewPr varScale="1">
        <p:scale>
          <a:sx n="96" d="100"/>
          <a:sy n="96" d="100"/>
        </p:scale>
        <p:origin x="164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392" y="-4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E5396-1079-440A-9402-FD924127B73C}" type="datetimeFigureOut">
              <a:rPr lang="zh-CN" altLang="en-US" smtClean="0"/>
              <a:pPr/>
              <a:t>2017/5/10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E872-FAAF-466F-B4E4-E597F80937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6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Damage 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Debris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2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167334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476672"/>
            <a:ext cx="7772400" cy="1371600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j-lt"/>
                <a:ea typeface="SimHei" charset="-122"/>
                <a:cs typeface="SimHei" charset="-122"/>
              </a:defRPr>
            </a:lvl1pPr>
          </a:lstStyle>
          <a:p>
            <a:r>
              <a:rPr lang="en-US" altLang="zh-CN" dirty="0" smtClean="0"/>
              <a:t>Heading</a:t>
            </a:r>
            <a:endParaRPr lang="zh-CN" altLang="en-US" dirty="0"/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>
                <a:latin typeface="+mj-lt"/>
              </a:defRPr>
            </a:lvl1pPr>
          </a:lstStyle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8001000" cy="6635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66738" y="1285860"/>
            <a:ext cx="8001000" cy="5286412"/>
          </a:xfrm>
        </p:spPr>
        <p:txBody>
          <a:bodyPr/>
          <a:lstStyle>
            <a:lvl1pPr marL="228600" indent="-228600">
              <a:buClr>
                <a:schemeClr val="tx1"/>
              </a:buClr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1pPr>
            <a:lvl2pPr marL="685800" indent="-214313">
              <a:buClr>
                <a:schemeClr val="tx1"/>
              </a:buClr>
              <a:buFont typeface="Arial" charset="0"/>
              <a:buChar char="•"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2pPr>
            <a:lvl3pPr marL="1085850" indent="-177800">
              <a:buClr>
                <a:schemeClr val="tx1"/>
              </a:buClr>
              <a:buFont typeface="Arial" charset="0"/>
              <a:buChar char="•"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3pPr>
            <a:lvl4pPr marL="1693863" indent="-387350">
              <a:buClr>
                <a:schemeClr val="tx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endParaRPr lang="en-US" altLang="zh-CN" dirty="0" smtClean="0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8676456" y="6437833"/>
            <a:ext cx="1080120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fld id="{51C9ED30-E685-45AF-A8F6-A69D03C55800}" type="slidenum">
              <a:rPr lang="zh-CN" altLang="en-US" sz="16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3491880" y="6319437"/>
            <a:ext cx="1908212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endParaRPr lang="zh-CN" altLang="en-US" sz="2400" b="0" dirty="0">
              <a:solidFill>
                <a:schemeClr val="tx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31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r>
              <a:rPr lang="en-US" altLang="zh-CN" dirty="0" smtClean="0"/>
              <a:t>Content</a:t>
            </a:r>
            <a:endParaRPr lang="zh-CN" altLang="en-US" dirty="0" smtClean="0"/>
          </a:p>
        </p:txBody>
      </p:sp>
      <p:sp>
        <p:nvSpPr>
          <p:cNvPr id="4564996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4997" name="Line 5"/>
          <p:cNvSpPr>
            <a:spLocks noChangeShapeType="1"/>
          </p:cNvSpPr>
          <p:nvPr/>
        </p:nvSpPr>
        <p:spPr bwMode="auto">
          <a:xfrm flipV="1">
            <a:off x="609600" y="68199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黑体" pitchFamily="49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30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1pPr>
      <a:lvl2pPr marL="685800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6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2pPr>
      <a:lvl3pPr marL="1143000" indent="-2333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400" b="1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3pPr>
      <a:lvl4pPr marL="1485900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仿宋_GB2312" pitchFamily="49" charset="-122"/>
          <a:ea typeface="仿宋_GB2312" pitchFamily="49" charset="-122"/>
          <a:cs typeface="仿宋_GB2312" pitchFamily="49" charset="-122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TTIS.html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SLOW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371600"/>
          </a:xfrm>
        </p:spPr>
        <p:txBody>
          <a:bodyPr/>
          <a:lstStyle/>
          <a:p>
            <a:pPr algn="ctr"/>
            <a:r>
              <a:rPr lang="en-US" sz="2800" dirty="0" smtClean="0"/>
              <a:t>Real-time </a:t>
            </a:r>
            <a:r>
              <a:rPr lang="en-US" sz="2800" dirty="0" smtClean="0"/>
              <a:t>Post-Disaster Road Damage </a:t>
            </a:r>
            <a:r>
              <a:rPr lang="en-US" altLang="zh-CN" sz="2800" dirty="0" smtClean="0"/>
              <a:t>Identification By Urban Data Fusion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772400" cy="2133600"/>
          </a:xfrm>
        </p:spPr>
        <p:txBody>
          <a:bodyPr/>
          <a:lstStyle/>
          <a:p>
            <a:pPr algn="ctr"/>
            <a:r>
              <a:rPr lang="en-US" b="0" dirty="0"/>
              <a:t>Work-In-Progress </a:t>
            </a:r>
            <a:r>
              <a:rPr lang="en-US" b="0" dirty="0" smtClean="0"/>
              <a:t>Report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II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Longbiao CHEN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January 12,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196262" cy="5286412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Urban disasters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Types: typhoon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earthquake, tsunami,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etc.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Great loss: life, 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nfrastructure, economy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ncreasing cost: fast urbanization, growing population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Disaster management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Prevention,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Recovery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Effective response: save life, reduce loss </a:t>
            </a: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</a:t>
            </a:r>
            <a:r>
              <a:rPr lang="en-US" sz="1400" b="1" dirty="0" smtClean="0">
                <a:latin typeface="Arial" charset="0"/>
              </a:rPr>
              <a:t>prevention, response, recovery</a:t>
            </a:r>
            <a:endParaRPr lang="en-US" sz="1400" b="1" dirty="0"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65376" y="4604798"/>
            <a:ext cx="7813249" cy="1828800"/>
            <a:chOff x="889773" y="4604798"/>
            <a:chExt cx="7813249" cy="18288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773" y="4604798"/>
              <a:ext cx="2673392" cy="182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800" y="4604798"/>
              <a:ext cx="22860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082" y="4604799"/>
              <a:ext cx="253394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1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Immediate restoration of transportation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 to response: search and rescue, evacuation, supply, etc.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Find and repair damaged roads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Road damage: real-time identification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Detection: when and where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Recognition: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fallen trees, ponding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water, accidents,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etc.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Human scanner: labor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intensive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delayed, 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dangerous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damaged, only sections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real-time, low-cost method to identify road damage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in great need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disaster response</a:t>
            </a: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7298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https://</a:t>
            </a:r>
            <a:r>
              <a:rPr lang="en-US" sz="1400" dirty="0" err="1">
                <a:latin typeface="Arial" charset="0"/>
              </a:rPr>
              <a:t>www.fema.gov</a:t>
            </a:r>
            <a:r>
              <a:rPr lang="en-US" sz="1400" dirty="0">
                <a:latin typeface="Arial" charset="0"/>
              </a:rPr>
              <a:t>/mission-areas</a:t>
            </a:r>
            <a:endParaRPr lang="en-US" sz="140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377712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Vehicle-as-a-Sensor (</a:t>
            </a:r>
            <a:r>
              <a:rPr lang="en-US" altLang="zh-CN" dirty="0" err="1" smtClean="0"/>
              <a:t>VaaS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City-wide GPS trajectories of taxis: New York, Xiamen, etc.</a:t>
            </a:r>
          </a:p>
          <a:p>
            <a:pPr lvl="1"/>
            <a:r>
              <a:rPr lang="en-US" altLang="zh-CN" dirty="0" smtClean="0"/>
              <a:t>Intuitively</a:t>
            </a:r>
            <a:r>
              <a:rPr lang="en-US" dirty="0" smtClean="0"/>
              <a:t>: traffic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 in</a:t>
            </a:r>
            <a:r>
              <a:rPr lang="en-US" dirty="0" smtClean="0"/>
              <a:t> road segments</a:t>
            </a:r>
          </a:p>
          <a:p>
            <a:pPr lvl="2"/>
            <a:r>
              <a:rPr lang="en-US" dirty="0" smtClean="0"/>
              <a:t>fallen trees </a:t>
            </a:r>
            <a:r>
              <a:rPr lang="is-IS" dirty="0" smtClean="0"/>
              <a:t>→ lane blocked → traffic flow decreased</a:t>
            </a:r>
          </a:p>
          <a:p>
            <a:pPr lvl="1"/>
            <a:r>
              <a:rPr lang="is-IS" dirty="0" smtClean="0"/>
              <a:t>However</a:t>
            </a:r>
            <a:r>
              <a:rPr lang="en-US" dirty="0" smtClean="0"/>
              <a:t>: changes overwhelmed by the impact of disaster</a:t>
            </a:r>
          </a:p>
          <a:p>
            <a:pPr lvl="2"/>
            <a:r>
              <a:rPr lang="en-US" dirty="0" smtClean="0"/>
              <a:t>typhoon </a:t>
            </a:r>
            <a:r>
              <a:rPr lang="is-IS" dirty="0"/>
              <a:t>→ traffic flow decreased significantly </a:t>
            </a:r>
            <a:r>
              <a:rPr lang="is-IS" dirty="0" smtClean="0"/>
              <a:t>→ overwhelmed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dirty="0" smtClean="0"/>
              <a:t>discriminative metrics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5181600"/>
            <a:ext cx="3048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387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223823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348662" cy="5286412"/>
          </a:xfrm>
        </p:spPr>
        <p:txBody>
          <a:bodyPr/>
          <a:lstStyle/>
          <a:p>
            <a:r>
              <a:rPr lang="en-US" dirty="0" smtClean="0"/>
              <a:t>Collective driving behavior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Fallen trees </a:t>
            </a:r>
            <a:r>
              <a:rPr lang="is-IS" dirty="0" smtClean="0"/>
              <a:t>→ slowly bypass/take u-turn/wait</a:t>
            </a:r>
          </a:p>
          <a:p>
            <a:pPr lvl="1"/>
            <a:r>
              <a:rPr lang="en-US" dirty="0" smtClean="0"/>
              <a:t>Increase significantly on road segments with damage</a:t>
            </a:r>
          </a:p>
          <a:p>
            <a:pPr lvl="1"/>
            <a:r>
              <a:rPr lang="en-US" altLang="zh-CN" dirty="0" smtClean="0"/>
              <a:t>C</a:t>
            </a:r>
            <a:r>
              <a:rPr lang="en-US" dirty="0" smtClean="0"/>
              <a:t>an be extracted from GPS trajectories</a:t>
            </a:r>
          </a:p>
          <a:p>
            <a:r>
              <a:rPr lang="en-US" altLang="zh-CN" dirty="0" smtClean="0"/>
              <a:t>Still challenging to extract relevant behaviors</a:t>
            </a:r>
          </a:p>
          <a:p>
            <a:pPr lvl="1"/>
            <a:r>
              <a:rPr lang="en-US" dirty="0" smtClean="0"/>
              <a:t>Regular behavior patterns: waiting for traffic lights/passengers</a:t>
            </a:r>
          </a:p>
          <a:p>
            <a:pPr lvl="1"/>
            <a:r>
              <a:rPr lang="en-US" dirty="0" smtClean="0"/>
              <a:t>Thresholds: huge parameters tuning for road segments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66738" y="641838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 [Yuan</a:t>
            </a:r>
            <a:r>
              <a:rPr lang="en-US" sz="1400" dirty="0"/>
              <a:t>, TKDE 2013], [Qi, </a:t>
            </a:r>
            <a:r>
              <a:rPr lang="en-US" sz="1400" dirty="0" err="1"/>
              <a:t>PerCom</a:t>
            </a:r>
            <a:r>
              <a:rPr lang="en-US" sz="1400" dirty="0"/>
              <a:t> 2011], [Liu, CEUS 2010]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76600" y="4724400"/>
            <a:ext cx="1524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38" y="1981200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606" y="4076700"/>
            <a:ext cx="24080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dirty="0" smtClean="0"/>
              <a:t>Recognizing road damage types</a:t>
            </a:r>
          </a:p>
          <a:p>
            <a:pPr lvl="1"/>
            <a:r>
              <a:rPr lang="en-US" dirty="0" smtClean="0"/>
              <a:t>Difficult from trajectory data only: similar collective behaviors</a:t>
            </a:r>
          </a:p>
          <a:p>
            <a:r>
              <a:rPr lang="en-US" dirty="0" smtClean="0"/>
              <a:t>Incorporating urban knowledge graph</a:t>
            </a:r>
          </a:p>
          <a:p>
            <a:pPr lvl="1"/>
            <a:r>
              <a:rPr lang="en-US" dirty="0" smtClean="0"/>
              <a:t>Satellite </a:t>
            </a:r>
            <a:r>
              <a:rPr lang="en-US" b="1" dirty="0" smtClean="0"/>
              <a:t>image</a:t>
            </a:r>
            <a:r>
              <a:rPr lang="en-US" dirty="0" smtClean="0"/>
              <a:t>: </a:t>
            </a:r>
            <a:r>
              <a:rPr lang="en-US" altLang="zh-CN" dirty="0" smtClean="0"/>
              <a:t>flourish street </a:t>
            </a:r>
            <a:r>
              <a:rPr lang="en-US" dirty="0" smtClean="0"/>
              <a:t>trees </a:t>
            </a:r>
            <a:r>
              <a:rPr lang="is-IS" dirty="0" smtClean="0"/>
              <a:t>→ fallen trees</a:t>
            </a:r>
            <a:endParaRPr lang="en-US" dirty="0" smtClean="0"/>
          </a:p>
          <a:p>
            <a:pPr lvl="1"/>
            <a:r>
              <a:rPr lang="en-US" smtClean="0"/>
              <a:t>Digital </a:t>
            </a:r>
            <a:r>
              <a:rPr lang="en-US" b="1" smtClean="0"/>
              <a:t>Elevation</a:t>
            </a:r>
            <a:r>
              <a:rPr lang="en-US" smtClean="0"/>
              <a:t> </a:t>
            </a:r>
            <a:r>
              <a:rPr lang="en-US" dirty="0" smtClean="0"/>
              <a:t>Map (DEM): low </a:t>
            </a:r>
            <a:r>
              <a:rPr lang="is-IS" dirty="0" smtClean="0"/>
              <a:t>→ </a:t>
            </a:r>
            <a:r>
              <a:rPr lang="en-US" dirty="0" smtClean="0"/>
              <a:t>water ponds</a:t>
            </a:r>
          </a:p>
          <a:p>
            <a:pPr lvl="1"/>
            <a:r>
              <a:rPr lang="en-US" b="1" dirty="0" smtClean="0"/>
              <a:t>Accident</a:t>
            </a:r>
            <a:r>
              <a:rPr lang="en-US" dirty="0" smtClean="0"/>
              <a:t> statistics data </a:t>
            </a:r>
            <a:r>
              <a:rPr lang="is-IS" dirty="0" smtClean="0"/>
              <a:t>→ </a:t>
            </a:r>
            <a:r>
              <a:rPr lang="en-US" dirty="0" smtClean="0"/>
              <a:t>accidents</a:t>
            </a:r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62800" y="2362200"/>
            <a:ext cx="279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7200" dirty="0"/>
              <a:t>}</a:t>
            </a:r>
            <a:endParaRPr lang="en-US" sz="72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3800" y="2717629"/>
            <a:ext cx="123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graph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80241" y="3674766"/>
            <a:ext cx="7383518" cy="2743200"/>
            <a:chOff x="566738" y="3674766"/>
            <a:chExt cx="7383518" cy="27432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1688" r="17679"/>
            <a:stretch/>
          </p:blipFill>
          <p:spPr>
            <a:xfrm>
              <a:off x="566738" y="3674766"/>
              <a:ext cx="2367759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980" y="3674766"/>
              <a:ext cx="2492975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742" y="3674766"/>
              <a:ext cx="2424514" cy="2743200"/>
            </a:xfrm>
            <a:prstGeom prst="rect">
              <a:avLst/>
            </a:prstGeom>
            <a:ln>
              <a:noFill/>
              <a:prstDash val="dash"/>
            </a:ln>
          </p:spPr>
        </p:pic>
      </p:grpSp>
      <p:sp>
        <p:nvSpPr>
          <p:cNvPr id="20" name="Oval 19"/>
          <p:cNvSpPr/>
          <p:nvPr/>
        </p:nvSpPr>
        <p:spPr bwMode="auto">
          <a:xfrm>
            <a:off x="4423719" y="4511040"/>
            <a:ext cx="457200" cy="365760"/>
          </a:xfrm>
          <a:prstGeom prst="ellipse">
            <a:avLst/>
          </a:prstGeom>
          <a:noFill/>
          <a:ln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cxnSp>
        <p:nvCxnSpPr>
          <p:cNvPr id="25" name="Straight Arrow Connector 24"/>
          <p:cNvCxnSpPr>
            <a:stCxn id="20" idx="4"/>
          </p:cNvCxnSpPr>
          <p:nvPr/>
        </p:nvCxnSpPr>
        <p:spPr bwMode="auto">
          <a:xfrm flipH="1">
            <a:off x="4423719" y="4876800"/>
            <a:ext cx="228600" cy="1219200"/>
          </a:xfrm>
          <a:prstGeom prst="straightConnector1">
            <a:avLst/>
          </a:prstGeom>
          <a:noFill/>
          <a:ln w="19050" cap="flat" cmpd="sng" algn="ctr">
            <a:solidFill>
              <a:srgbClr val="0432FF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563979" y="36576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事故热力图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1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b="0" dirty="0" smtClean="0"/>
              <a:t>Propose a real-time road damage identification system leveraging </a:t>
            </a:r>
            <a:r>
              <a:rPr lang="en-US" dirty="0" smtClean="0"/>
              <a:t>collective driving behaviors (CDB)</a:t>
            </a:r>
            <a:r>
              <a:rPr lang="en-US" b="0" dirty="0" smtClean="0"/>
              <a:t> and </a:t>
            </a:r>
            <a:r>
              <a:rPr lang="en-US" dirty="0" smtClean="0"/>
              <a:t>urban knowledge graph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Extract CDB tensor: road segment, time, type </a:t>
            </a:r>
            <a:r>
              <a:rPr lang="is-IS" dirty="0" smtClean="0"/>
              <a:t>→ intensity</a:t>
            </a:r>
          </a:p>
          <a:p>
            <a:pPr marL="928687" lvl="1" indent="-457200">
              <a:buFont typeface="+mj-lt"/>
              <a:buAutoNum type="arabicPeriod"/>
            </a:pPr>
            <a:r>
              <a:rPr lang="is-IS" dirty="0" smtClean="0"/>
              <a:t>Detect abnormal CDB cells: Robust PCA algorithm</a:t>
            </a:r>
            <a:r>
              <a:rPr lang="is-IS" baseline="30000" dirty="0" smtClean="0"/>
              <a:t>1</a:t>
            </a:r>
            <a:endParaRPr lang="is-IS" dirty="0" smtClean="0"/>
          </a:p>
          <a:p>
            <a:pPr marL="1328737" lvl="2" indent="-457200"/>
            <a:r>
              <a:rPr lang="is-IS" dirty="0" smtClean="0"/>
              <a:t>automatically separate behavior patterns and anomalies</a:t>
            </a:r>
          </a:p>
          <a:p>
            <a:pPr marL="1328737" lvl="2" indent="-457200"/>
            <a:r>
              <a:rPr lang="is-IS" dirty="0" smtClean="0"/>
              <a:t>adaptive thresholds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Recognize corresponding road damage type: probabilistic graph model</a:t>
            </a:r>
            <a:r>
              <a:rPr lang="en-US" baseline="30000" dirty="0" smtClean="0"/>
              <a:t>2</a:t>
            </a:r>
          </a:p>
          <a:p>
            <a:pPr marL="1328737" lvl="2" indent="-457200"/>
            <a:r>
              <a:rPr lang="en-US" dirty="0" err="1" smtClean="0"/>
              <a:t>spatio</a:t>
            </a:r>
            <a:r>
              <a:rPr lang="en-US" dirty="0" smtClean="0"/>
              <a:t>: maximize likelihood</a:t>
            </a:r>
          </a:p>
          <a:p>
            <a:pPr marL="1328737" lvl="2" indent="-457200"/>
            <a:r>
              <a:rPr lang="en-US" dirty="0" smtClean="0"/>
              <a:t>temporal: consistency constraint</a:t>
            </a:r>
          </a:p>
          <a:p>
            <a:pPr marL="471487" indent="-457200"/>
            <a:r>
              <a:rPr lang="en-US" dirty="0" smtClean="0"/>
              <a:t>Evaluation: real-world data from Xiamen and NYC</a:t>
            </a:r>
          </a:p>
          <a:p>
            <a:pPr marL="928687" lvl="1" indent="-457200"/>
            <a:r>
              <a:rPr lang="en-US" dirty="0" smtClean="0"/>
              <a:t>Detection accuracy</a:t>
            </a:r>
          </a:p>
          <a:p>
            <a:pPr marL="928687" lvl="1" indent="-457200"/>
            <a:r>
              <a:rPr lang="en-US" dirty="0" smtClean="0"/>
              <a:t>Recognition accuracy and case study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738" y="6418383"/>
            <a:ext cx="222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s-IS" sz="1400" dirty="0" smtClean="0"/>
              <a:t>[</a:t>
            </a:r>
            <a:r>
              <a:rPr lang="en-US" sz="1400" dirty="0" err="1"/>
              <a:t>Candès</a:t>
            </a:r>
            <a:r>
              <a:rPr lang="en-US" sz="1400" dirty="0"/>
              <a:t> JACM 2011</a:t>
            </a:r>
            <a:r>
              <a:rPr lang="is-IS" sz="1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64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红白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SC" id="{CEFD2373-84A2-C84A-9007-DCA9C067122A}" vid="{9D2D6D95-01C3-D046-A1BE-65BFFC3617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wip_v1</Template>
  <TotalTime>6383</TotalTime>
  <Words>444</Words>
  <Application>Microsoft Macintosh PowerPoint</Application>
  <PresentationFormat>On-screen Show (4:3)</PresentationFormat>
  <Paragraphs>78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</vt:lpstr>
      <vt:lpstr>SimHei</vt:lpstr>
      <vt:lpstr>Times New Roman</vt:lpstr>
      <vt:lpstr>Verdana</vt:lpstr>
      <vt:lpstr>Wingdings</vt:lpstr>
      <vt:lpstr>仿宋_GB2312</vt:lpstr>
      <vt:lpstr>宋体</vt:lpstr>
      <vt:lpstr>微软雅黑</vt:lpstr>
      <vt:lpstr>方正姚体</vt:lpstr>
      <vt:lpstr>楷体_GB2312</vt:lpstr>
      <vt:lpstr>黑体</vt:lpstr>
      <vt:lpstr>Arial</vt:lpstr>
      <vt:lpstr>红白模板</vt:lpstr>
      <vt:lpstr>Real-time Post-Disaster Road Damage Identification By Urban Data Fusion</vt:lpstr>
      <vt:lpstr>Background</vt:lpstr>
      <vt:lpstr>Motivation</vt:lpstr>
      <vt:lpstr>Motivation</vt:lpstr>
      <vt:lpstr>Challenge 1: Detection</vt:lpstr>
      <vt:lpstr>Challenge 2: Recognition</vt:lpstr>
      <vt:lpstr>In this paper</vt:lpstr>
      <vt:lpstr>Related Work</vt:lpstr>
      <vt:lpstr>Framework Overview</vt:lpstr>
      <vt:lpstr>Road Damage Detection</vt:lpstr>
      <vt:lpstr>Road Damage Recognition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Longbiao Chen</dc:creator>
  <cp:lastModifiedBy>Longbiao CHEN</cp:lastModifiedBy>
  <cp:revision>238</cp:revision>
  <cp:lastPrinted>2016-10-20T07:43:55Z</cp:lastPrinted>
  <dcterms:created xsi:type="dcterms:W3CDTF">2017-01-09T06:35:24Z</dcterms:created>
  <dcterms:modified xsi:type="dcterms:W3CDTF">2017-05-10T08:19:06Z</dcterms:modified>
</cp:coreProperties>
</file>